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3" r:id="rId9"/>
    <p:sldId id="262" r:id="rId10"/>
    <p:sldId id="266" r:id="rId11"/>
    <p:sldId id="261" r:id="rId12"/>
    <p:sldId id="26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T Hoves Bold" panose="020B0604020202020204" charset="0"/>
      <p:regular r:id="rId19"/>
    </p:embeddedFont>
    <p:embeddedFont>
      <p:font typeface="Baskerville Old Face" panose="02020602080505020303" pitchFamily="18" charset="0"/>
      <p:regular r:id="rId20"/>
    </p:embeddedFont>
    <p:embeddedFont>
      <p:font typeface="Bahnschrift SemiBold Condensed" panose="020B0502040204020203" pitchFamily="34" charset="0"/>
      <p:bold r:id="rId21"/>
    </p:embeddedFont>
    <p:embeddedFont>
      <p:font typeface="Helios Bold" panose="020B0604020202020204" charset="0"/>
      <p:regular r:id="rId22"/>
    </p:embeddedFont>
    <p:embeddedFont>
      <p:font typeface="Helios" panose="020B0604020202020204" charset="0"/>
      <p:regular r:id="rId23"/>
    </p:embeddedFont>
    <p:embeddedFont>
      <p:font typeface="Snap ITC" panose="04040A07060A02020202" pitchFamily="8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EB1D8-B7BD-4E01-BBCF-EE3FA87A27C8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79F6-7942-4D02-88CE-D729AFBDDB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1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279F6-7942-4D02-88CE-D729AFBDDB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708610" y="-412494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44000" y="2051466"/>
            <a:ext cx="12503082" cy="10287000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4"/>
              <a:stretch>
                <a:fillRect l="-11745" r="-1174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006848" y="6804594"/>
            <a:ext cx="7555842" cy="3482406"/>
            <a:chOff x="0" y="0"/>
            <a:chExt cx="40640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57867" y="2805573"/>
            <a:ext cx="9597658" cy="3539430"/>
            <a:chOff x="0" y="2162909"/>
            <a:chExt cx="13845868" cy="471923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901989"/>
              <a:ext cx="11502727" cy="707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endParaRPr lang="en-US" sz="3199" dirty="0">
                <a:solidFill>
                  <a:srgbClr val="2A2E3A"/>
                </a:solidFill>
                <a:latin typeface="Helio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19201" y="2162909"/>
              <a:ext cx="13526667" cy="47192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799"/>
                </a:lnSpc>
              </a:pPr>
              <a:r>
                <a:rPr lang="en-US" sz="16600" b="1" dirty="0" smtClean="0">
                  <a:solidFill>
                    <a:srgbClr val="2A2E3A"/>
                  </a:solidFill>
                  <a:latin typeface="Bahnschrift SemiBold Condensed" panose="020B0502040204020203" pitchFamily="34" charset="0"/>
                </a:rPr>
                <a:t>CORPORATE  </a:t>
              </a:r>
              <a:r>
                <a:rPr lang="en-US" sz="16600" b="1" dirty="0" smtClean="0">
                  <a:solidFill>
                    <a:srgbClr val="A20E20"/>
                  </a:solidFill>
                  <a:latin typeface="Bahnschrift SemiBold Condensed" panose="020B0502040204020203" pitchFamily="34" charset="0"/>
                </a:rPr>
                <a:t>CENTRO (SMC-PVT) LTD</a:t>
              </a:r>
              <a:endParaRPr lang="en-US" sz="16600" b="1" dirty="0">
                <a:solidFill>
                  <a:srgbClr val="A20E20"/>
                </a:solidFill>
                <a:latin typeface="Bahnschrift SemiBold Condensed" panose="020B0502040204020203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-8201"/>
            <a:ext cx="2498639" cy="248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3" name="click.wav"/>
          </p:stSnd>
        </p:sndAc>
      </p:transition>
    </mc:Choice>
    <mc:Fallback xmlns="">
      <p:transition>
        <p:wip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601808" y="-384018"/>
            <a:ext cx="18526628" cy="3984902"/>
            <a:chOff x="0" y="0"/>
            <a:chExt cx="1610883" cy="346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0883" cy="346486"/>
            </a:xfrm>
            <a:custGeom>
              <a:avLst/>
              <a:gdLst/>
              <a:ahLst/>
              <a:cxnLst/>
              <a:rect l="l" t="t" r="r" b="b"/>
              <a:pathLst>
                <a:path w="1610883" h="346486">
                  <a:moveTo>
                    <a:pt x="203200" y="0"/>
                  </a:moveTo>
                  <a:lnTo>
                    <a:pt x="1407683" y="0"/>
                  </a:lnTo>
                  <a:lnTo>
                    <a:pt x="1610883" y="346486"/>
                  </a:lnTo>
                  <a:lnTo>
                    <a:pt x="0" y="3464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356883" cy="384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9200" y="0"/>
            <a:ext cx="12977495" cy="6276683"/>
            <a:chOff x="0" y="-1085882"/>
            <a:chExt cx="15493593" cy="83689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085882"/>
              <a:ext cx="15493593" cy="5075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6600" dirty="0" smtClean="0">
                  <a:solidFill>
                    <a:srgbClr val="A20E20"/>
                  </a:solidFill>
                  <a:latin typeface="TT Hoves Bold"/>
                </a:rPr>
                <a:t>Vouchers shall be made by corporate Centro to make it Functional</a:t>
              </a:r>
              <a:endParaRPr lang="en-US" sz="6600" dirty="0">
                <a:solidFill>
                  <a:srgbClr val="A20E20"/>
                </a:solidFill>
                <a:latin typeface="TT Hove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820815"/>
              <a:ext cx="15493593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399" u="none" dirty="0" smtClean="0">
                  <a:solidFill>
                    <a:srgbClr val="2A2E3A"/>
                  </a:solidFill>
                  <a:latin typeface="Helios"/>
                </a:rPr>
                <a:t>No need to save scanned hard files in another Hard drive or Google Drive, Because it is the Corporate Centro Responsibility</a:t>
              </a:r>
            </a:p>
            <a:p>
              <a:pPr>
                <a:lnSpc>
                  <a:spcPts val="4759"/>
                </a:lnSpc>
              </a:pPr>
              <a:r>
                <a:rPr lang="en-US" sz="3399" dirty="0" smtClean="0">
                  <a:solidFill>
                    <a:srgbClr val="2A2E3A"/>
                  </a:solidFill>
                  <a:latin typeface="Helios"/>
                </a:rPr>
                <a:t>.</a:t>
              </a: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3442"/>
            <a:ext cx="17526000" cy="2914313"/>
            <a:chOff x="0" y="-1220344"/>
            <a:chExt cx="13354426" cy="3885750"/>
          </a:xfrm>
        </p:grpSpPr>
        <p:sp>
          <p:nvSpPr>
            <p:cNvPr id="3" name="TextBox 3"/>
            <p:cNvSpPr txBox="1"/>
            <p:nvPr/>
          </p:nvSpPr>
          <p:spPr>
            <a:xfrm>
              <a:off x="158889" y="-1220344"/>
              <a:ext cx="12519774" cy="1744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5400" dirty="0" smtClean="0">
                  <a:solidFill>
                    <a:srgbClr val="A20E20"/>
                  </a:solidFill>
                  <a:latin typeface="TT Hoves Bold"/>
                </a:rPr>
                <a:t>Overall It will be a great addition in Your Organization</a:t>
              </a:r>
              <a:endParaRPr lang="en-US" sz="5400" dirty="0">
                <a:solidFill>
                  <a:srgbClr val="A20E20"/>
                </a:solidFill>
                <a:latin typeface="TT Hove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4252"/>
              <a:ext cx="13354426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4447117" y="-741521"/>
            <a:ext cx="7681766" cy="3540443"/>
            <a:chOff x="0" y="0"/>
            <a:chExt cx="406400" cy="18730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26" name="Group 9"/>
          <p:cNvGrpSpPr/>
          <p:nvPr/>
        </p:nvGrpSpPr>
        <p:grpSpPr>
          <a:xfrm>
            <a:off x="7394483" y="3644772"/>
            <a:ext cx="7543800" cy="6147464"/>
            <a:chOff x="68608" y="41231"/>
            <a:chExt cx="8324973" cy="8327107"/>
          </a:xfrm>
        </p:grpSpPr>
        <p:grpSp>
          <p:nvGrpSpPr>
            <p:cNvPr id="27" name="Group 10"/>
            <p:cNvGrpSpPr/>
            <p:nvPr/>
          </p:nvGrpSpPr>
          <p:grpSpPr>
            <a:xfrm>
              <a:off x="68608" y="41231"/>
              <a:ext cx="8324973" cy="8285876"/>
              <a:chOff x="52332" y="31598"/>
              <a:chExt cx="6350000" cy="6350000"/>
            </a:xfrm>
          </p:grpSpPr>
          <p:sp>
            <p:nvSpPr>
              <p:cNvPr id="35" name="Freeform 11"/>
              <p:cNvSpPr/>
              <p:nvPr/>
            </p:nvSpPr>
            <p:spPr>
              <a:xfrm>
                <a:off x="52332" y="31598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20E20"/>
              </a:solidFill>
            </p:spPr>
          </p:sp>
        </p:grpSp>
        <p:grpSp>
          <p:nvGrpSpPr>
            <p:cNvPr id="28" name="Group 12"/>
            <p:cNvGrpSpPr/>
            <p:nvPr/>
          </p:nvGrpSpPr>
          <p:grpSpPr>
            <a:xfrm>
              <a:off x="1036456" y="2116279"/>
              <a:ext cx="6252059" cy="6252059"/>
              <a:chOff x="-1" y="83754"/>
              <a:chExt cx="6350000" cy="6350000"/>
            </a:xfrm>
          </p:grpSpPr>
          <p:sp>
            <p:nvSpPr>
              <p:cNvPr id="34" name="Freeform 13"/>
              <p:cNvSpPr/>
              <p:nvPr/>
            </p:nvSpPr>
            <p:spPr>
              <a:xfrm>
                <a:off x="-1" y="83754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</p:grpSp>
        <p:sp>
          <p:nvSpPr>
            <p:cNvPr id="33" name="Freeform 15"/>
            <p:cNvSpPr/>
            <p:nvPr/>
          </p:nvSpPr>
          <p:spPr>
            <a:xfrm>
              <a:off x="2191296" y="4343495"/>
              <a:ext cx="3942380" cy="394238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30" name="TextBox 16"/>
            <p:cNvSpPr txBox="1"/>
            <p:nvPr/>
          </p:nvSpPr>
          <p:spPr>
            <a:xfrm>
              <a:off x="1934153" y="399878"/>
              <a:ext cx="4674640" cy="2501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2400" dirty="0" smtClean="0">
                  <a:solidFill>
                    <a:srgbClr val="FFFFFF"/>
                  </a:solidFill>
                  <a:latin typeface="Helios"/>
                </a:rPr>
                <a:t>Whenever financial information is needed, Corporate Centro is available</a:t>
              </a:r>
              <a:endParaRPr lang="en-US" sz="2400" u="none" dirty="0">
                <a:solidFill>
                  <a:srgbClr val="FFFFFF"/>
                </a:solidFill>
                <a:latin typeface="Helios"/>
              </a:endParaRPr>
            </a:p>
          </p:txBody>
        </p:sp>
        <p:sp>
          <p:nvSpPr>
            <p:cNvPr id="31" name="TextBox 17"/>
            <p:cNvSpPr txBox="1"/>
            <p:nvPr/>
          </p:nvSpPr>
          <p:spPr>
            <a:xfrm>
              <a:off x="2756632" y="4974421"/>
              <a:ext cx="2593679" cy="2416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2800" dirty="0"/>
                <a:t>Create accounts with unlimited hierarchy </a:t>
              </a:r>
              <a:endParaRPr lang="en-US" sz="2800" u="none" dirty="0">
                <a:solidFill>
                  <a:srgbClr val="2A2E3A"/>
                </a:solidFill>
                <a:latin typeface="Helios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2107521" y="2628645"/>
              <a:ext cx="4109929" cy="1588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none" dirty="0" smtClean="0">
                  <a:solidFill>
                    <a:srgbClr val="FFFFFF"/>
                  </a:solidFill>
                  <a:latin typeface="Helios"/>
                </a:rPr>
                <a:t>Bank Reconciliation</a:t>
              </a:r>
              <a:endParaRPr lang="en-US" sz="3399" u="none" dirty="0">
                <a:solidFill>
                  <a:srgbClr val="FFFFFF"/>
                </a:solidFill>
                <a:latin typeface="Helios"/>
              </a:endParaRPr>
            </a:p>
          </p:txBody>
        </p:sp>
      </p:grpSp>
      <p:sp>
        <p:nvSpPr>
          <p:cNvPr id="39" name="Flowchart: Merge 38"/>
          <p:cNvSpPr/>
          <p:nvPr/>
        </p:nvSpPr>
        <p:spPr>
          <a:xfrm rot="9084602">
            <a:off x="13435502" y="-1265880"/>
            <a:ext cx="7453764" cy="10645747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92" y="2798923"/>
            <a:ext cx="5541607" cy="2002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0" y="5217596"/>
            <a:ext cx="5583981" cy="2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56" y="7900830"/>
            <a:ext cx="1046475" cy="1162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032" y="8101512"/>
            <a:ext cx="1323352" cy="707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01000" y="0"/>
            <a:ext cx="10287000" cy="102870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3"/>
              <a:stretch>
                <a:fillRect l="-5009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61999" y="19050"/>
            <a:ext cx="13685117" cy="9156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>
                <a:solidFill>
                  <a:srgbClr val="A20E20"/>
                </a:solidFill>
                <a:latin typeface="TT Hoves Bold"/>
              </a:rPr>
              <a:t>Connect with </a:t>
            </a:r>
            <a:r>
              <a:rPr lang="en-US" sz="8499" dirty="0" smtClean="0">
                <a:solidFill>
                  <a:srgbClr val="A20E20"/>
                </a:solidFill>
                <a:latin typeface="TT Hoves Bold"/>
              </a:rPr>
              <a:t>us Professionally.</a:t>
            </a:r>
          </a:p>
          <a:p>
            <a:pPr>
              <a:lnSpc>
                <a:spcPts val="10199"/>
              </a:lnSpc>
            </a:pPr>
            <a:endParaRPr lang="en-US" sz="8499" dirty="0">
              <a:solidFill>
                <a:srgbClr val="A20E20"/>
              </a:solidFill>
              <a:latin typeface="TT Hoves Bold"/>
            </a:endParaRPr>
          </a:p>
          <a:p>
            <a:pPr>
              <a:lnSpc>
                <a:spcPts val="10199"/>
              </a:lnSpc>
            </a:pPr>
            <a:r>
              <a:rPr lang="en-US" sz="8499" dirty="0" smtClean="0">
                <a:solidFill>
                  <a:srgbClr val="A20E20"/>
                </a:solidFill>
                <a:latin typeface="TT Hoves Bold"/>
              </a:rPr>
              <a:t>Email us to</a:t>
            </a:r>
          </a:p>
          <a:p>
            <a:pPr>
              <a:lnSpc>
                <a:spcPts val="10199"/>
              </a:lnSpc>
            </a:pPr>
            <a:endParaRPr lang="en-US" sz="8499" dirty="0" smtClean="0">
              <a:solidFill>
                <a:srgbClr val="A20E20"/>
              </a:solidFill>
              <a:latin typeface="TT Hoves Bold"/>
            </a:endParaRPr>
          </a:p>
          <a:p>
            <a:pPr algn="just">
              <a:lnSpc>
                <a:spcPts val="10199"/>
              </a:lnSpc>
            </a:pPr>
            <a:r>
              <a:rPr lang="en-US" sz="8499" dirty="0" err="1" smtClean="0">
                <a:solidFill>
                  <a:srgbClr val="A20E20"/>
                </a:solidFill>
                <a:latin typeface="TT Hoves Bold"/>
              </a:rPr>
              <a:t>arsalan@corporate-centropvt.ltd</a:t>
            </a:r>
            <a:endParaRPr lang="en-US" sz="8499" dirty="0">
              <a:solidFill>
                <a:srgbClr val="A20E20"/>
              </a:solidFill>
              <a:latin typeface="TT Hoves Bold"/>
            </a:endParaRP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4447117" y="0"/>
            <a:ext cx="7681766" cy="3540443"/>
            <a:chOff x="0" y="0"/>
            <a:chExt cx="406400" cy="1873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</p:spTree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8410" y="0"/>
            <a:ext cx="12259590" cy="2566292"/>
          </a:xfrm>
          <a:custGeom>
            <a:avLst/>
            <a:gdLst/>
            <a:ahLst/>
            <a:cxnLst/>
            <a:rect l="l" t="t" r="r" b="b"/>
            <a:pathLst>
              <a:path w="12259590" h="2566292">
                <a:moveTo>
                  <a:pt x="0" y="0"/>
                </a:moveTo>
                <a:lnTo>
                  <a:pt x="12259590" y="0"/>
                </a:lnTo>
                <a:lnTo>
                  <a:pt x="12259590" y="2566292"/>
                </a:lnTo>
                <a:lnTo>
                  <a:pt x="0" y="2566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8576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-3777921" y="2376440"/>
            <a:ext cx="7555842" cy="3482406"/>
            <a:chOff x="0" y="0"/>
            <a:chExt cx="406400" cy="187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4109936" y="0"/>
            <a:ext cx="13253936" cy="3370693"/>
            <a:chOff x="0" y="0"/>
            <a:chExt cx="736505" cy="1873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6505" cy="187305"/>
            </a:xfrm>
            <a:custGeom>
              <a:avLst/>
              <a:gdLst/>
              <a:ahLst/>
              <a:cxnLst/>
              <a:rect l="l" t="t" r="r" b="b"/>
              <a:pathLst>
                <a:path w="736505" h="187305">
                  <a:moveTo>
                    <a:pt x="203200" y="0"/>
                  </a:moveTo>
                  <a:lnTo>
                    <a:pt x="533305" y="0"/>
                  </a:lnTo>
                  <a:lnTo>
                    <a:pt x="736505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482505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80005"/>
              </p:ext>
            </p:extLst>
          </p:nvPr>
        </p:nvGraphicFramePr>
        <p:xfrm>
          <a:off x="1958278" y="4056333"/>
          <a:ext cx="13510321" cy="5582968"/>
        </p:xfrm>
        <a:graphic>
          <a:graphicData uri="http://schemas.openxmlformats.org/drawingml/2006/table">
            <a:tbl>
              <a:tblPr/>
              <a:tblGrid>
                <a:gridCol w="499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6868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4800" dirty="0">
                          <a:solidFill>
                            <a:srgbClr val="A20E20"/>
                          </a:solidFill>
                          <a:latin typeface="Helios Bold"/>
                        </a:rPr>
                        <a:t>1</a:t>
                      </a:r>
                      <a:endParaRPr lang="en-US" sz="2400" dirty="0"/>
                    </a:p>
                  </a:txBody>
                  <a:tcPr marL="211594" marR="211594" marT="211594" marB="211594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4800" dirty="0">
                          <a:solidFill>
                            <a:srgbClr val="2A2E3A"/>
                          </a:solidFill>
                          <a:latin typeface="Helios"/>
                        </a:rPr>
                        <a:t>About the </a:t>
                      </a:r>
                      <a:r>
                        <a:rPr lang="en-US" sz="4800" dirty="0" smtClean="0">
                          <a:solidFill>
                            <a:srgbClr val="2A2E3A"/>
                          </a:solidFill>
                          <a:latin typeface="Helios"/>
                        </a:rPr>
                        <a:t>Company</a:t>
                      </a:r>
                      <a:endParaRPr lang="en-US" sz="2400" dirty="0"/>
                    </a:p>
                  </a:txBody>
                  <a:tcPr marL="211594" marR="211594" marT="211594" marB="211594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4800" dirty="0">
                          <a:solidFill>
                            <a:srgbClr val="A20E20"/>
                          </a:solidFill>
                          <a:latin typeface="Helios Bold"/>
                        </a:rPr>
                        <a:t>2</a:t>
                      </a:r>
                      <a:endParaRPr lang="en-US" sz="2400" dirty="0"/>
                    </a:p>
                  </a:txBody>
                  <a:tcPr marL="211594" marR="211594" marT="211594" marB="211594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4800" dirty="0" smtClean="0">
                          <a:solidFill>
                            <a:srgbClr val="2A2E3A"/>
                          </a:solidFill>
                          <a:latin typeface="Helios"/>
                        </a:rPr>
                        <a:t>What</a:t>
                      </a:r>
                      <a:r>
                        <a:rPr lang="en-US" sz="4800" baseline="0" dirty="0" smtClean="0">
                          <a:solidFill>
                            <a:srgbClr val="2A2E3A"/>
                          </a:solidFill>
                          <a:latin typeface="Helios"/>
                        </a:rPr>
                        <a:t> is offered??</a:t>
                      </a:r>
                      <a:endParaRPr lang="en-US" sz="2400" dirty="0"/>
                    </a:p>
                  </a:txBody>
                  <a:tcPr marL="211594" marR="211594" marT="211594" marB="211594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995362"/>
            <a:ext cx="4669373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 dirty="0">
                <a:solidFill>
                  <a:srgbClr val="FFFFFF"/>
                </a:solidFill>
                <a:latin typeface="TT Hoves Bold"/>
              </a:rPr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68890" y="-77039"/>
            <a:ext cx="11048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>
                <a:solidFill>
                  <a:srgbClr val="A20E20"/>
                </a:solidFill>
                <a:latin typeface="TT Hoves Bold"/>
              </a:rPr>
              <a:t>About the Company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50060" y="-2916704"/>
            <a:ext cx="9834379" cy="8377235"/>
            <a:chOff x="-1" y="-1035230"/>
            <a:chExt cx="10388744" cy="11792772"/>
          </a:xfrm>
        </p:grpSpPr>
        <p:grpSp>
          <p:nvGrpSpPr>
            <p:cNvPr id="5" name="Group 5"/>
            <p:cNvGrpSpPr/>
            <p:nvPr/>
          </p:nvGrpSpPr>
          <p:grpSpPr>
            <a:xfrm rot="-5400000">
              <a:off x="-3636991" y="2601760"/>
              <a:ext cx="7775990" cy="502009"/>
              <a:chOff x="-6218655" y="0"/>
              <a:chExt cx="8588591" cy="55446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6218655" y="216018"/>
                <a:ext cx="712635" cy="3384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57791">
                    <a:moveTo>
                      <a:pt x="406400" y="457791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57791"/>
                    </a:ln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811136" y="0"/>
                <a:ext cx="558800" cy="2220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"/>
                  </a:lnSpc>
                </a:pPr>
                <a:endParaRPr dirty="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855427" y="5558396"/>
              <a:ext cx="9533316" cy="51991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759"/>
                </a:lnSpc>
              </a:pP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Director/CEO, M. 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Arsalan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Abbasi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CA(INTER),FBR 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practitioner, 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of the company has vast experience in working with commercial entities and have incorporated many companies like Sea Links Cable TV Network (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Pvt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) Ltd (0316 5755513) , 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D.Rivoli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Health Care Plus (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smc-pvt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) ltd (0335 1401872), MAJ Enterprises (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Pvt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) ltd (0332-2439593). The 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scalling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up Accelerators (Private) limited &amp; many others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0603" y="5422431"/>
            <a:ext cx="10060695" cy="4357976"/>
            <a:chOff x="-115974" y="-3819653"/>
            <a:chExt cx="10260803" cy="5810638"/>
          </a:xfrm>
        </p:grpSpPr>
        <p:sp>
          <p:nvSpPr>
            <p:cNvPr id="10" name="TextBox 10"/>
            <p:cNvSpPr txBox="1"/>
            <p:nvPr/>
          </p:nvSpPr>
          <p:spPr>
            <a:xfrm>
              <a:off x="617569" y="-3819653"/>
              <a:ext cx="9527260" cy="3282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759"/>
                </a:lnSpc>
              </a:pP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Up Till now, we have worked with 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120 + Individual and or Business Individuals/ Companies 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and Director/CEO, M. </a:t>
              </a:r>
              <a:r>
                <a:rPr lang="en-US" sz="2400" dirty="0" err="1">
                  <a:latin typeface="Calibri" panose="020F0502020204030204" pitchFamily="34" charset="0"/>
                  <a:ea typeface="Calibri" panose="020F0502020204030204" pitchFamily="34" charset="0"/>
                </a:rPr>
                <a:t>Arsalan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Abbasi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, has incorporated many </a:t>
              </a:r>
              <a:r>
                <a:rPr lang="en-US" sz="2400" dirty="0" err="1" smtClean="0">
                  <a:latin typeface="Calibri" panose="020F0502020204030204" pitchFamily="34" charset="0"/>
                  <a:ea typeface="Calibri" panose="020F0502020204030204" pitchFamily="34" charset="0"/>
                </a:rPr>
                <a:t>NPO’sand</a:t>
              </a:r>
              <a:r>
                <a:rPr lang="en-US" sz="24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has provided services like income Tax filing, sales tax return filing, Company incorporation, NPO Incorporation.</a:t>
              </a:r>
              <a:endParaRPr lang="en-US" dirty="0">
                <a:solidFill>
                  <a:srgbClr val="2A2E3A"/>
                </a:solidFill>
                <a:latin typeface="Helios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 rot="-5400000">
              <a:off x="-2762025" y="-1041834"/>
              <a:ext cx="5678870" cy="386768"/>
              <a:chOff x="-972522" y="-128093"/>
              <a:chExt cx="6272317" cy="4271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588810" y="-128093"/>
                <a:ext cx="710985" cy="4271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57791">
                    <a:moveTo>
                      <a:pt x="406400" y="457791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457791"/>
                    </a:ln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-972522" y="19502"/>
                <a:ext cx="558800" cy="2220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"/>
                  </a:lnSpc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7124" y="-77039"/>
            <a:ext cx="1355076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 smtClean="0">
                <a:solidFill>
                  <a:srgbClr val="A20E20"/>
                </a:solidFill>
                <a:latin typeface="TT Hoves Bold"/>
              </a:rPr>
              <a:t>Private Company </a:t>
            </a:r>
            <a:r>
              <a:rPr lang="en-US" sz="8499" dirty="0" smtClean="0">
                <a:solidFill>
                  <a:srgbClr val="A20E20"/>
                </a:solidFill>
                <a:latin typeface="Snap ITC" panose="04040A07060A02020202" pitchFamily="82" charset="0"/>
              </a:rPr>
              <a:t>Vs</a:t>
            </a:r>
            <a:r>
              <a:rPr lang="en-US" sz="8499" dirty="0" smtClean="0">
                <a:solidFill>
                  <a:srgbClr val="A20E20"/>
                </a:solidFill>
                <a:latin typeface="TT Hoves Bold"/>
              </a:rPr>
              <a:t> NPO</a:t>
            </a:r>
            <a:endParaRPr lang="en-US" sz="8499" dirty="0">
              <a:solidFill>
                <a:srgbClr val="A20E20"/>
              </a:solidFill>
              <a:latin typeface="TT Hoves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24" y="4580789"/>
            <a:ext cx="17531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Basically NGO’s go through series of processes to obtain certification/Registration needed in their operational journey. For Illustration below is the process:-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4227230" y="5657412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License U/s 42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97766" y="6091719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523531" y="6080472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257909" y="5666667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Incorporation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179442" y="6596243"/>
            <a:ext cx="2848551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obtaining License , we need to complete remaining incorporation process via LEAP portal of SECP. And online fee again of </a:t>
            </a:r>
            <a:r>
              <a:rPr lang="en-US" dirty="0" err="1" smtClean="0"/>
              <a:t>Rs</a:t>
            </a:r>
            <a:r>
              <a:rPr lang="en-US" dirty="0" smtClean="0"/>
              <a:t>. 35,000/- is to be given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751083" y="6622907"/>
            <a:ext cx="3182593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name Acceptance we need to file in hard at SECP head office NFP Form -1, Appendix A, B,C Articles and Memorandum, Letter of intent and few other documents. Paid fee challan of </a:t>
            </a:r>
            <a:r>
              <a:rPr lang="en-US" dirty="0" err="1" smtClean="0"/>
              <a:t>Rs</a:t>
            </a:r>
            <a:r>
              <a:rPr lang="en-US" dirty="0" smtClean="0"/>
              <a:t>. 150,000/-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63950" y="6663890"/>
            <a:ext cx="2663558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First ID Password is needed to sign up </a:t>
            </a:r>
            <a:r>
              <a:rPr lang="en-US" dirty="0" err="1"/>
              <a:t>e.secp</a:t>
            </a:r>
            <a:r>
              <a:rPr lang="en-US" dirty="0"/>
              <a:t>/LEAP Portal and Then Account in SECP is created to launch name reservation application and remaining process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87748" y="5676943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 Password Generation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93640" y="6080472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470854" y="1203032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 Password Generation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47832" y="1679653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Line Callout 1 1"/>
          <p:cNvSpPr/>
          <p:nvPr/>
        </p:nvSpPr>
        <p:spPr>
          <a:xfrm>
            <a:off x="14495229" y="1704505"/>
            <a:ext cx="3460511" cy="2419576"/>
          </a:xfrm>
          <a:prstGeom prst="borderCallout1">
            <a:avLst>
              <a:gd name="adj1" fmla="val 18750"/>
              <a:gd name="adj2" fmla="val -8333"/>
              <a:gd name="adj3" fmla="val 98328"/>
              <a:gd name="adj4" fmla="val -273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Private Company Setup</a:t>
            </a:r>
            <a:endParaRPr lang="en-US" sz="36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1947344" y="2263072"/>
            <a:ext cx="2672252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ID Password is needed to </a:t>
            </a:r>
            <a:r>
              <a:rPr lang="en-US" dirty="0"/>
              <a:t>s</a:t>
            </a:r>
            <a:r>
              <a:rPr lang="en-US" dirty="0" smtClean="0"/>
              <a:t>ign up </a:t>
            </a:r>
            <a:r>
              <a:rPr lang="en-US" dirty="0" err="1" smtClean="0"/>
              <a:t>e.secp</a:t>
            </a:r>
            <a:r>
              <a:rPr lang="en-US" dirty="0" smtClean="0"/>
              <a:t>/LEAP Portal and Then Account in SECP is created to launch name reservation application and remaining process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276767" y="1294526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Reservation Application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066918" y="2263072"/>
            <a:ext cx="2400839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 Names are to be given to SECP via Name reservation Application in order of priority.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5400000">
            <a:off x="13534725" y="2797303"/>
            <a:ext cx="989764" cy="6658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118002" y="1263275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Company Incorporation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338410" y="1666804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915080" y="2247538"/>
            <a:ext cx="2400839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SECP’s Online Portal i.e. LEAP we submit Articles and Memorandum and Provide registered address and director/CEO Details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1110872" y="1276123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Company Incorporation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0587332" y="2254037"/>
            <a:ext cx="2976653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getting incorporation certificate, we apply in bank for bank account opening by providing CTC of Company Profile Form, Articles and Memorandum , and Certificate of incorporation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0196494" y="1657208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0587332" y="5613662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Charity Registration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10305207" y="6596243"/>
            <a:ext cx="3191262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 getting incorporation certificate, we apply in bank for bank account opening by providing CTC of Company Profile Form, Articles and Memorandum , and Certificate of incorporation</a:t>
            </a:r>
          </a:p>
        </p:txBody>
      </p:sp>
      <p:sp>
        <p:nvSpPr>
          <p:cNvPr id="47" name="Line Callout 1 46"/>
          <p:cNvSpPr/>
          <p:nvPr/>
        </p:nvSpPr>
        <p:spPr>
          <a:xfrm>
            <a:off x="14495229" y="6491822"/>
            <a:ext cx="3460511" cy="2419576"/>
          </a:xfrm>
          <a:prstGeom prst="borderCallout1">
            <a:avLst>
              <a:gd name="adj1" fmla="val 18750"/>
              <a:gd name="adj2" fmla="val -8333"/>
              <a:gd name="adj3" fmla="val 98328"/>
              <a:gd name="adj4" fmla="val -273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NPO Registration</a:t>
            </a:r>
            <a:endParaRPr lang="en-US" sz="3600" b="1" dirty="0"/>
          </a:p>
        </p:txBody>
      </p:sp>
      <p:sp>
        <p:nvSpPr>
          <p:cNvPr id="48" name="Down Arrow 47"/>
          <p:cNvSpPr/>
          <p:nvPr/>
        </p:nvSpPr>
        <p:spPr>
          <a:xfrm rot="5400000">
            <a:off x="13466658" y="7436338"/>
            <a:ext cx="989764" cy="6658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7124" y="-77039"/>
            <a:ext cx="1355076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 smtClean="0">
                <a:solidFill>
                  <a:srgbClr val="A20E20"/>
                </a:solidFill>
                <a:latin typeface="TT Hoves Bold"/>
              </a:rPr>
              <a:t>Private Company </a:t>
            </a:r>
            <a:r>
              <a:rPr lang="en-US" sz="8499" dirty="0" smtClean="0">
                <a:solidFill>
                  <a:srgbClr val="A20E20"/>
                </a:solidFill>
                <a:latin typeface="Snap ITC" panose="04040A07060A02020202" pitchFamily="82" charset="0"/>
              </a:rPr>
              <a:t>Vs</a:t>
            </a:r>
            <a:r>
              <a:rPr lang="en-US" sz="8499" dirty="0" smtClean="0">
                <a:solidFill>
                  <a:srgbClr val="A20E20"/>
                </a:solidFill>
                <a:latin typeface="TT Hoves Bold"/>
              </a:rPr>
              <a:t> NPO</a:t>
            </a:r>
            <a:endParaRPr lang="en-US" sz="8499" dirty="0">
              <a:solidFill>
                <a:srgbClr val="A20E20"/>
              </a:solidFill>
              <a:latin typeface="TT Hoves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24" y="4580789"/>
            <a:ext cx="17531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Basically NGO’s go through series of processes to obtain certification/Registration needed in their operational journey. For Illustration below is the process:-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3790964" y="5676943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PCP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6163" y="6102423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804185" y="5638993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FBR EXEMPTION CERTIFICATE U/s 2(36)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064696" y="6102423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347839" y="5635378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Charity Commission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361060" y="5656364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621571" y="6122604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1659436" y="6569910"/>
            <a:ext cx="1599289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EAD Demands Exemption certificate U/s 2(36)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8995111" y="6577879"/>
            <a:ext cx="1790216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FBR</a:t>
            </a:r>
          </a:p>
          <a:p>
            <a:pPr algn="ctr"/>
            <a:r>
              <a:rPr lang="en-US" dirty="0" smtClean="0"/>
              <a:t>Has mandatory requirement for having</a:t>
            </a:r>
          </a:p>
          <a:p>
            <a:pPr algn="ctr"/>
            <a:r>
              <a:rPr lang="en-US" dirty="0" smtClean="0"/>
              <a:t>PCP then it issues exemption certificate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603371" y="6582284"/>
            <a:ext cx="1599289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 has the mandatory requirement for having Charity Commission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075316" y="6620168"/>
            <a:ext cx="1599289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PCP is the mandatory requirement  to receive Exemption certificate U/s 2(36).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7124" y="8981608"/>
            <a:ext cx="1297267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Accounting Software                                 Tax Services		                         Book Keeping Staff or Service</a:t>
            </a:r>
            <a:endParaRPr lang="en-US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994042" y="6663891"/>
            <a:ext cx="2400839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ID Password is needed to </a:t>
            </a:r>
            <a:r>
              <a:rPr lang="en-US" dirty="0"/>
              <a:t>s</a:t>
            </a:r>
            <a:r>
              <a:rPr lang="en-US" dirty="0" smtClean="0"/>
              <a:t>ign up </a:t>
            </a:r>
            <a:r>
              <a:rPr lang="en-US" dirty="0" err="1" smtClean="0"/>
              <a:t>e.secp</a:t>
            </a:r>
            <a:r>
              <a:rPr lang="en-US" dirty="0" smtClean="0"/>
              <a:t>/LEAP Portal and to reserve the name and then we shall submit the details in hard to get </a:t>
            </a:r>
            <a:r>
              <a:rPr lang="en-US" dirty="0" err="1" smtClean="0"/>
              <a:t>licence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187748" y="5676943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Incorporation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04043" y="6095243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Line Callout 1 1"/>
          <p:cNvSpPr/>
          <p:nvPr/>
        </p:nvSpPr>
        <p:spPr>
          <a:xfrm>
            <a:off x="14495229" y="1704505"/>
            <a:ext cx="3460511" cy="2419576"/>
          </a:xfrm>
          <a:prstGeom prst="borderCallout1">
            <a:avLst>
              <a:gd name="adj1" fmla="val 18750"/>
              <a:gd name="adj2" fmla="val -8333"/>
              <a:gd name="adj3" fmla="val 98328"/>
              <a:gd name="adj4" fmla="val -273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Private Company Requirements</a:t>
            </a:r>
            <a:endParaRPr lang="en-US" sz="3600" b="1" dirty="0"/>
          </a:p>
        </p:txBody>
      </p:sp>
      <p:sp>
        <p:nvSpPr>
          <p:cNvPr id="34" name="Line Callout 1 33"/>
          <p:cNvSpPr/>
          <p:nvPr/>
        </p:nvSpPr>
        <p:spPr>
          <a:xfrm>
            <a:off x="13917935" y="5729856"/>
            <a:ext cx="4280977" cy="3050789"/>
          </a:xfrm>
          <a:prstGeom prst="borderCallout1">
            <a:avLst>
              <a:gd name="adj1" fmla="val 18750"/>
              <a:gd name="adj2" fmla="val -8333"/>
              <a:gd name="adj3" fmla="val 99115"/>
              <a:gd name="adj4" fmla="val -267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NPO INCORPORATION &amp; </a:t>
            </a:r>
            <a:r>
              <a:rPr lang="en-US" sz="3600" b="1" dirty="0" smtClean="0"/>
              <a:t>Remaining Process/Compliances</a:t>
            </a:r>
            <a:endParaRPr lang="en-US" sz="3600" b="1" dirty="0"/>
          </a:p>
        </p:txBody>
      </p:sp>
      <p:sp>
        <p:nvSpPr>
          <p:cNvPr id="15" name="Down Arrow 14"/>
          <p:cNvSpPr/>
          <p:nvPr/>
        </p:nvSpPr>
        <p:spPr>
          <a:xfrm rot="5400000">
            <a:off x="13534725" y="2797303"/>
            <a:ext cx="989764" cy="6658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>
            <a:off x="13118275" y="6971914"/>
            <a:ext cx="899079" cy="6227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132836" y="1242207"/>
            <a:ext cx="1981142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Company Incorporation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635080" y="2198430"/>
            <a:ext cx="2976653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getting incorporation certificate, we apply in bank for bank account opening by providing CTC of Company Profile Form, Articles and Memorandum , and Certificate of incorporation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813613" y="1231011"/>
            <a:ext cx="2340595" cy="8070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Incorporation, No Further Compliance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7177556" y="2175094"/>
            <a:ext cx="2976653" cy="2210735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getting incorporation certificate, </a:t>
            </a:r>
            <a:r>
              <a:rPr lang="en-US" dirty="0" smtClean="0"/>
              <a:t>We shall just file withholding Statements U/s 165 and 149 and Annual Tax Return with Audited Accounts.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395880" y="1714171"/>
            <a:ext cx="781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28" grpId="0" animBg="1"/>
      <p:bldP spid="29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030200" y="128111"/>
            <a:ext cx="13929027" cy="9486900"/>
            <a:chOff x="0" y="0"/>
            <a:chExt cx="5475623" cy="37293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3"/>
              <a:stretch>
                <a:fillRect l="-800" r="-2028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63315" y="4246017"/>
            <a:ext cx="4815406" cy="2200594"/>
            <a:chOff x="-16940" y="-33881"/>
            <a:chExt cx="1211838" cy="349375"/>
          </a:xfrm>
        </p:grpSpPr>
        <p:sp>
          <p:nvSpPr>
            <p:cNvPr id="11" name="Freeform 11"/>
            <p:cNvSpPr/>
            <p:nvPr/>
          </p:nvSpPr>
          <p:spPr>
            <a:xfrm>
              <a:off x="-10916" y="0"/>
              <a:ext cx="1205814" cy="282700"/>
            </a:xfrm>
            <a:custGeom>
              <a:avLst/>
              <a:gdLst/>
              <a:ahLst/>
              <a:cxnLst/>
              <a:rect l="l" t="t" r="r" b="b"/>
              <a:pathLst>
                <a:path w="1205814" h="282700">
                  <a:moveTo>
                    <a:pt x="0" y="0"/>
                  </a:moveTo>
                  <a:lnTo>
                    <a:pt x="1205814" y="0"/>
                  </a:lnTo>
                  <a:lnTo>
                    <a:pt x="120581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-16940" y="-33881"/>
              <a:ext cx="120581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Real Time Support :- our Support in case of any Query</a:t>
              </a: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02422" y="303906"/>
            <a:ext cx="12627597" cy="3650685"/>
            <a:chOff x="0" y="0"/>
            <a:chExt cx="16836795" cy="486757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16836795" cy="3411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 smtClean="0">
                  <a:solidFill>
                    <a:srgbClr val="A20E20"/>
                  </a:solidFill>
                  <a:latin typeface="TT Hoves Bold"/>
                </a:rPr>
                <a:t>Why Corporate Centro???</a:t>
              </a:r>
              <a:endParaRPr lang="en-US" sz="8499" dirty="0">
                <a:solidFill>
                  <a:srgbClr val="A20E20"/>
                </a:solidFill>
                <a:latin typeface="TT Hoves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303646"/>
              <a:ext cx="13798469" cy="1563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399" dirty="0" smtClean="0">
                  <a:solidFill>
                    <a:srgbClr val="2A2E3A"/>
                  </a:solidFill>
                  <a:latin typeface="Helios"/>
                </a:rPr>
                <a:t>Here some dedications in the form of services are mentioned….</a:t>
              </a:r>
              <a:endParaRPr lang="en-US" sz="3399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14447117" y="-331087"/>
            <a:ext cx="7681766" cy="3540443"/>
            <a:chOff x="0" y="0"/>
            <a:chExt cx="406400" cy="1873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>
                <a:alpha val="8000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24" name="Group 10"/>
          <p:cNvGrpSpPr/>
          <p:nvPr/>
        </p:nvGrpSpPr>
        <p:grpSpPr>
          <a:xfrm>
            <a:off x="987252" y="6236629"/>
            <a:ext cx="4834845" cy="2235601"/>
            <a:chOff x="-10916" y="-66675"/>
            <a:chExt cx="1216730" cy="349375"/>
          </a:xfrm>
        </p:grpSpPr>
        <p:sp>
          <p:nvSpPr>
            <p:cNvPr id="25" name="Freeform 11"/>
            <p:cNvSpPr/>
            <p:nvPr/>
          </p:nvSpPr>
          <p:spPr>
            <a:xfrm>
              <a:off x="-10916" y="0"/>
              <a:ext cx="1205814" cy="282700"/>
            </a:xfrm>
            <a:custGeom>
              <a:avLst/>
              <a:gdLst/>
              <a:ahLst/>
              <a:cxnLst/>
              <a:rect l="l" t="t" r="r" b="b"/>
              <a:pathLst>
                <a:path w="1205814" h="282700">
                  <a:moveTo>
                    <a:pt x="0" y="0"/>
                  </a:moveTo>
                  <a:lnTo>
                    <a:pt x="1205814" y="0"/>
                  </a:lnTo>
                  <a:lnTo>
                    <a:pt x="120581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26" name="TextBox 12"/>
            <p:cNvSpPr txBox="1"/>
            <p:nvPr/>
          </p:nvSpPr>
          <p:spPr>
            <a:xfrm>
              <a:off x="0" y="-66675"/>
              <a:ext cx="120581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Complete Payroll Management</a:t>
              </a: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  <p:grpSp>
        <p:nvGrpSpPr>
          <p:cNvPr id="27" name="Group 10"/>
          <p:cNvGrpSpPr/>
          <p:nvPr/>
        </p:nvGrpSpPr>
        <p:grpSpPr>
          <a:xfrm>
            <a:off x="6927112" y="6192836"/>
            <a:ext cx="5554700" cy="2235602"/>
            <a:chOff x="-10916" y="-66675"/>
            <a:chExt cx="1216730" cy="349375"/>
          </a:xfrm>
        </p:grpSpPr>
        <p:sp>
          <p:nvSpPr>
            <p:cNvPr id="28" name="Freeform 11"/>
            <p:cNvSpPr/>
            <p:nvPr/>
          </p:nvSpPr>
          <p:spPr>
            <a:xfrm>
              <a:off x="-10916" y="0"/>
              <a:ext cx="1205814" cy="282700"/>
            </a:xfrm>
            <a:custGeom>
              <a:avLst/>
              <a:gdLst/>
              <a:ahLst/>
              <a:cxnLst/>
              <a:rect l="l" t="t" r="r" b="b"/>
              <a:pathLst>
                <a:path w="1205814" h="282700">
                  <a:moveTo>
                    <a:pt x="0" y="0"/>
                  </a:moveTo>
                  <a:lnTo>
                    <a:pt x="1205814" y="0"/>
                  </a:lnTo>
                  <a:lnTo>
                    <a:pt x="120581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29" name="TextBox 12"/>
            <p:cNvSpPr txBox="1"/>
            <p:nvPr/>
          </p:nvSpPr>
          <p:spPr>
            <a:xfrm>
              <a:off x="0" y="-66675"/>
              <a:ext cx="120581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 lang="en-US" sz="2999" dirty="0" smtClean="0">
                <a:solidFill>
                  <a:srgbClr val="A20E20"/>
                </a:solidFill>
                <a:latin typeface="Helios Bold"/>
              </a:endParaRPr>
            </a:p>
            <a:p>
              <a:pPr algn="ctr">
                <a:lnSpc>
                  <a:spcPts val="4199"/>
                </a:lnSpc>
              </a:pP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Each Voucher shall </a:t>
              </a:r>
              <a:r>
                <a:rPr lang="en-US" sz="2999" dirty="0">
                  <a:solidFill>
                    <a:srgbClr val="A20E20"/>
                  </a:solidFill>
                  <a:latin typeface="Helios Bold"/>
                </a:rPr>
                <a:t>g</a:t>
              </a: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et Audited</a:t>
              </a: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6934200" y="4036034"/>
            <a:ext cx="5638799" cy="2200594"/>
            <a:chOff x="-10916" y="-66675"/>
            <a:chExt cx="1216730" cy="349375"/>
          </a:xfrm>
        </p:grpSpPr>
        <p:sp>
          <p:nvSpPr>
            <p:cNvPr id="31" name="Freeform 11"/>
            <p:cNvSpPr/>
            <p:nvPr/>
          </p:nvSpPr>
          <p:spPr>
            <a:xfrm>
              <a:off x="-10916" y="0"/>
              <a:ext cx="1205814" cy="282700"/>
            </a:xfrm>
            <a:custGeom>
              <a:avLst/>
              <a:gdLst/>
              <a:ahLst/>
              <a:cxnLst/>
              <a:rect l="l" t="t" r="r" b="b"/>
              <a:pathLst>
                <a:path w="1205814" h="282700">
                  <a:moveTo>
                    <a:pt x="0" y="0"/>
                  </a:moveTo>
                  <a:lnTo>
                    <a:pt x="1205814" y="0"/>
                  </a:lnTo>
                  <a:lnTo>
                    <a:pt x="120581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32" name="TextBox 12"/>
            <p:cNvSpPr txBox="1"/>
            <p:nvPr/>
          </p:nvSpPr>
          <p:spPr>
            <a:xfrm>
              <a:off x="0" y="-66675"/>
              <a:ext cx="120581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Numerous Reports</a:t>
              </a: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5974280" y="69625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697226"/>
            <a:ext cx="5070039" cy="5071653"/>
            <a:chOff x="0" y="0"/>
            <a:chExt cx="1335319" cy="13357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5319" cy="1335744"/>
            </a:xfrm>
            <a:custGeom>
              <a:avLst/>
              <a:gdLst/>
              <a:ahLst/>
              <a:cxnLst/>
              <a:rect l="l" t="t" r="r" b="b"/>
              <a:pathLst>
                <a:path w="1335319" h="1335744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86029"/>
            <a:ext cx="6211801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 smtClean="0">
                <a:solidFill>
                  <a:srgbClr val="FFFFFF"/>
                </a:solidFill>
                <a:latin typeface="TT Hoves Bold"/>
              </a:rPr>
              <a:t>Real Time Support</a:t>
            </a:r>
            <a:endParaRPr lang="en-US" sz="8499" dirty="0">
              <a:solidFill>
                <a:srgbClr val="FFFFFF"/>
              </a:solidFill>
              <a:latin typeface="TT Hove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699" y="5615964"/>
            <a:ext cx="4948760" cy="2394885"/>
            <a:chOff x="-2" y="-928191"/>
            <a:chExt cx="5075999" cy="319318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28191"/>
              <a:ext cx="5075997" cy="140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 dirty="0" smtClean="0">
                  <a:solidFill>
                    <a:srgbClr val="2A2E3A"/>
                  </a:solidFill>
                  <a:latin typeface="Helios Bold"/>
                </a:rPr>
                <a:t>IN CASE OF TAX NOTICE</a:t>
              </a:r>
              <a:endParaRPr lang="en-US" sz="3399" u="none" dirty="0">
                <a:solidFill>
                  <a:srgbClr val="2A2E3A"/>
                </a:solidFill>
                <a:latin typeface="Helios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" y="520922"/>
              <a:ext cx="5075997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u="none" dirty="0" smtClean="0">
                  <a:solidFill>
                    <a:srgbClr val="2A2E3A"/>
                  </a:solidFill>
                  <a:latin typeface="Helios"/>
                </a:rPr>
                <a:t>Corporate Centro shall itself Take out the data from the client and shall provide it to the FBR</a:t>
              </a:r>
              <a:endParaRPr lang="en-US" sz="2400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08980" y="3697226"/>
            <a:ext cx="5070039" cy="5071653"/>
            <a:chOff x="0" y="0"/>
            <a:chExt cx="1335319" cy="13357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5319" cy="1335744"/>
            </a:xfrm>
            <a:custGeom>
              <a:avLst/>
              <a:gdLst/>
              <a:ahLst/>
              <a:cxnLst/>
              <a:rect l="l" t="t" r="r" b="b"/>
              <a:pathLst>
                <a:path w="1335319" h="1335744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62546" y="5594611"/>
            <a:ext cx="4827018" cy="2276878"/>
            <a:chOff x="-497146" y="-482217"/>
            <a:chExt cx="5675370" cy="3035838"/>
          </a:xfrm>
        </p:grpSpPr>
        <p:sp>
          <p:nvSpPr>
            <p:cNvPr id="19" name="TextBox 19"/>
            <p:cNvSpPr txBox="1"/>
            <p:nvPr/>
          </p:nvSpPr>
          <p:spPr>
            <a:xfrm>
              <a:off x="-497146" y="-482217"/>
              <a:ext cx="5675370" cy="701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 u="none" dirty="0" smtClean="0">
                  <a:solidFill>
                    <a:srgbClr val="2A2E3A"/>
                  </a:solidFill>
                  <a:latin typeface="Helios Bold"/>
                </a:rPr>
                <a:t>SUPPORT STAFF</a:t>
              </a:r>
              <a:endParaRPr lang="en-US" sz="3399" u="none" dirty="0">
                <a:solidFill>
                  <a:srgbClr val="2A2E3A"/>
                </a:solidFill>
                <a:latin typeface="Helios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64782"/>
              <a:ext cx="5075997" cy="168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u="none" dirty="0" smtClean="0">
                  <a:solidFill>
                    <a:srgbClr val="2A2E3A"/>
                  </a:solidFill>
                  <a:latin typeface="Helios"/>
                </a:rPr>
                <a:t>Corporate Centro is one message or call away to resolve any issue</a:t>
              </a:r>
              <a:endParaRPr lang="en-US" sz="2400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89261" y="3697226"/>
            <a:ext cx="5070039" cy="5071653"/>
            <a:chOff x="0" y="0"/>
            <a:chExt cx="1335319" cy="133574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5319" cy="1335744"/>
            </a:xfrm>
            <a:custGeom>
              <a:avLst/>
              <a:gdLst/>
              <a:ahLst/>
              <a:cxnLst/>
              <a:rect l="l" t="t" r="r" b="b"/>
              <a:pathLst>
                <a:path w="1335319" h="1335744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820781" y="5748030"/>
            <a:ext cx="3911707" cy="1816305"/>
            <a:chOff x="0" y="-1030831"/>
            <a:chExt cx="5215609" cy="2421739"/>
          </a:xfrm>
        </p:grpSpPr>
        <p:sp>
          <p:nvSpPr>
            <p:cNvPr id="25" name="TextBox 25"/>
            <p:cNvSpPr txBox="1"/>
            <p:nvPr/>
          </p:nvSpPr>
          <p:spPr>
            <a:xfrm>
              <a:off x="139612" y="-1030831"/>
              <a:ext cx="5075997" cy="662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 dirty="0" smtClean="0">
                  <a:solidFill>
                    <a:srgbClr val="2A2E3A"/>
                  </a:solidFill>
                  <a:latin typeface="Helios Bold"/>
                </a:rPr>
                <a:t>TAX GUIDANCE</a:t>
              </a:r>
              <a:endParaRPr lang="en-US" sz="3399" u="none" dirty="0">
                <a:solidFill>
                  <a:srgbClr val="2A2E3A"/>
                </a:solidFill>
                <a:latin typeface="Helios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64781"/>
              <a:ext cx="5075997" cy="526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US" sz="2400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934915" y="4119386"/>
            <a:ext cx="1199685" cy="1199685"/>
            <a:chOff x="0" y="0"/>
            <a:chExt cx="1599580" cy="159958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479047" y="397031"/>
              <a:ext cx="641486" cy="805519"/>
            </a:xfrm>
            <a:custGeom>
              <a:avLst/>
              <a:gdLst/>
              <a:ahLst/>
              <a:cxnLst/>
              <a:rect l="l" t="t" r="r" b="b"/>
              <a:pathLst>
                <a:path w="641486" h="805519">
                  <a:moveTo>
                    <a:pt x="0" y="0"/>
                  </a:moveTo>
                  <a:lnTo>
                    <a:pt x="641486" y="0"/>
                  </a:lnTo>
                  <a:lnTo>
                    <a:pt x="641486" y="805519"/>
                  </a:lnTo>
                  <a:lnTo>
                    <a:pt x="0" y="80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8544155" y="4057330"/>
            <a:ext cx="1199685" cy="1199685"/>
            <a:chOff x="0" y="0"/>
            <a:chExt cx="1599580" cy="15995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408130" y="460826"/>
              <a:ext cx="783321" cy="677929"/>
            </a:xfrm>
            <a:custGeom>
              <a:avLst/>
              <a:gdLst/>
              <a:ahLst/>
              <a:cxnLst/>
              <a:rect l="l" t="t" r="r" b="b"/>
              <a:pathLst>
                <a:path w="783321" h="677929">
                  <a:moveTo>
                    <a:pt x="0" y="0"/>
                  </a:moveTo>
                  <a:lnTo>
                    <a:pt x="783321" y="0"/>
                  </a:lnTo>
                  <a:lnTo>
                    <a:pt x="783321" y="677929"/>
                  </a:lnTo>
                  <a:lnTo>
                    <a:pt x="0" y="677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14124437" y="4162223"/>
            <a:ext cx="1199685" cy="1199685"/>
            <a:chOff x="0" y="0"/>
            <a:chExt cx="1599580" cy="15995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599580" cy="159958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223B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 dirty="0"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367408" y="479827"/>
              <a:ext cx="864764" cy="639925"/>
            </a:xfrm>
            <a:custGeom>
              <a:avLst/>
              <a:gdLst/>
              <a:ahLst/>
              <a:cxnLst/>
              <a:rect l="l" t="t" r="r" b="b"/>
              <a:pathLst>
                <a:path w="864764" h="639925">
                  <a:moveTo>
                    <a:pt x="0" y="0"/>
                  </a:moveTo>
                  <a:lnTo>
                    <a:pt x="864764" y="0"/>
                  </a:lnTo>
                  <a:lnTo>
                    <a:pt x="864764" y="639926"/>
                  </a:lnTo>
                  <a:lnTo>
                    <a:pt x="0" y="639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7" name="TextBox 47"/>
          <p:cNvSpPr txBox="1"/>
          <p:nvPr/>
        </p:nvSpPr>
        <p:spPr>
          <a:xfrm>
            <a:off x="8860274" y="-2693"/>
            <a:ext cx="875249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200" u="none" dirty="0" smtClean="0">
                <a:solidFill>
                  <a:srgbClr val="FFFFFF"/>
                </a:solidFill>
                <a:latin typeface="Helios"/>
              </a:rPr>
              <a:t>TO ACT AS A PROFESSIONAL FOR THE CLIENTS AND TO TAKE ALL RESPONSIBILITY OF THE CLIENTS’ ADMINISTRATIVE AND PROCEDURAL WORK</a:t>
            </a:r>
            <a:endParaRPr lang="en-US" sz="3200" u="none" dirty="0">
              <a:solidFill>
                <a:srgbClr val="FFFFFF"/>
              </a:solidFill>
              <a:latin typeface="Helio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925490" y="6631340"/>
            <a:ext cx="421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A2E3A"/>
                </a:solidFill>
                <a:latin typeface="Helios"/>
              </a:rPr>
              <a:t>Corporate Centro </a:t>
            </a:r>
            <a:r>
              <a:rPr lang="en-US" sz="2400" dirty="0">
                <a:solidFill>
                  <a:srgbClr val="2A2E3A"/>
                </a:solidFill>
                <a:latin typeface="Helios"/>
              </a:rPr>
              <a:t>shall guide the </a:t>
            </a:r>
            <a:r>
              <a:rPr lang="en-US" sz="2400" dirty="0" smtClean="0">
                <a:solidFill>
                  <a:srgbClr val="2A2E3A"/>
                </a:solidFill>
                <a:latin typeface="Helios"/>
              </a:rPr>
              <a:t>client to </a:t>
            </a:r>
            <a:r>
              <a:rPr lang="en-US" sz="2400" dirty="0">
                <a:solidFill>
                  <a:srgbClr val="2A2E3A"/>
                </a:solidFill>
                <a:latin typeface="Helios"/>
              </a:rPr>
              <a:t>prepare the Tax </a:t>
            </a:r>
            <a:r>
              <a:rPr lang="en-US" sz="2400" dirty="0" smtClean="0">
                <a:solidFill>
                  <a:srgbClr val="2A2E3A"/>
                </a:solidFill>
                <a:latin typeface="Helios"/>
              </a:rPr>
              <a:t>Challan</a:t>
            </a:r>
            <a:endParaRPr lang="en-US" sz="2400" dirty="0">
              <a:solidFill>
                <a:srgbClr val="2A2E3A"/>
              </a:solidFill>
              <a:latin typeface="Heli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94198" y="-132189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5049500" cy="8942166"/>
            <a:chOff x="0" y="0"/>
            <a:chExt cx="20066000" cy="11922885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5984307" cy="3488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 dirty="0" smtClean="0">
                  <a:solidFill>
                    <a:srgbClr val="FFFFFF"/>
                  </a:solidFill>
                  <a:latin typeface="TT Hoves Bold"/>
                </a:rPr>
                <a:t>Complete Payroll Module</a:t>
              </a:r>
              <a:endParaRPr lang="en-US" sz="8499" dirty="0">
                <a:solidFill>
                  <a:srgbClr val="FFFFFF"/>
                </a:solidFill>
                <a:latin typeface="TT Hove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196957" y="10281411"/>
              <a:ext cx="17869043" cy="1641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4400" b="1" i="1" dirty="0">
                  <a:solidFill>
                    <a:srgbClr val="C00000"/>
                  </a:solidFill>
                </a:rPr>
                <a:t>Pay your employees via </a:t>
              </a:r>
              <a:r>
                <a:rPr lang="en-US" sz="4400" b="1" i="1" u="sng" dirty="0" smtClean="0">
                  <a:solidFill>
                    <a:srgbClr val="C00000"/>
                  </a:solidFill>
                  <a:latin typeface="Baskerville Old Face" panose="02020602080505020303" pitchFamily="18" charset="0"/>
                </a:rPr>
                <a:t>Corporate Centro </a:t>
              </a:r>
              <a:r>
                <a:rPr lang="en-US" sz="4400" b="1" i="1" dirty="0" smtClean="0">
                  <a:solidFill>
                    <a:srgbClr val="C00000"/>
                  </a:solidFill>
                </a:rPr>
                <a:t>after </a:t>
              </a:r>
              <a:r>
                <a:rPr lang="en-US" sz="4400" b="1" i="1" dirty="0">
                  <a:solidFill>
                    <a:srgbClr val="C00000"/>
                  </a:solidFill>
                </a:rPr>
                <a:t>tax calculations </a:t>
              </a:r>
              <a:endParaRPr lang="en-US" sz="4000" b="1" i="1" dirty="0">
                <a:solidFill>
                  <a:srgbClr val="C00000"/>
                </a:solidFill>
                <a:latin typeface="Helio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7362" y="4601461"/>
            <a:ext cx="3295436" cy="1073376"/>
            <a:chOff x="0" y="0"/>
            <a:chExt cx="867934" cy="28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6793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800" dirty="0">
                  <a:solidFill>
                    <a:srgbClr val="A20E20"/>
                  </a:solidFill>
                  <a:latin typeface="Helios Bold"/>
                </a:rPr>
                <a:t>First we add Employees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69575" y="4661385"/>
            <a:ext cx="3480217" cy="1266062"/>
            <a:chOff x="0" y="0"/>
            <a:chExt cx="867934" cy="282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6793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A20E20"/>
                  </a:solidFill>
                  <a:latin typeface="Helios Bold"/>
                </a:rPr>
                <a:t>Then Generate </a:t>
              </a: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Payroll Period</a:t>
              </a: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13636" y="4507551"/>
            <a:ext cx="3906168" cy="1737028"/>
            <a:chOff x="-31048" y="-147671"/>
            <a:chExt cx="867934" cy="315539"/>
          </a:xfrm>
        </p:grpSpPr>
        <p:sp>
          <p:nvSpPr>
            <p:cNvPr id="18" name="Freeform 18"/>
            <p:cNvSpPr/>
            <p:nvPr/>
          </p:nvSpPr>
          <p:spPr>
            <a:xfrm>
              <a:off x="-31048" y="-136151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-22566" y="-147671"/>
              <a:ext cx="833321" cy="315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smtClean="0">
                  <a:solidFill>
                    <a:srgbClr val="A20E20"/>
                  </a:solidFill>
                  <a:latin typeface="Helios Bold"/>
                </a:rPr>
                <a:t>Payroll Generation, Entry has been made</a:t>
              </a: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4226066" y="5015422"/>
            <a:ext cx="1050961" cy="9525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8517524" y="5002045"/>
            <a:ext cx="946934" cy="9525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2987966" y="5113701"/>
            <a:ext cx="827928" cy="27889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897362" y="5869735"/>
            <a:ext cx="3295436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none" dirty="0" smtClean="0">
                <a:solidFill>
                  <a:srgbClr val="2A2E3A"/>
                </a:solidFill>
                <a:latin typeface="Helios"/>
              </a:rPr>
              <a:t>Bio Dat</a:t>
            </a:r>
            <a:r>
              <a:rPr lang="en-US" sz="2400" dirty="0" smtClean="0">
                <a:solidFill>
                  <a:srgbClr val="2A2E3A"/>
                </a:solidFill>
                <a:latin typeface="Helios"/>
              </a:rPr>
              <a:t>a of Employees to be entered and Salary or any fix deduction , all such work shall be done by corporate Centro.</a:t>
            </a:r>
            <a:endParaRPr lang="en-US" sz="2400" u="none" dirty="0">
              <a:solidFill>
                <a:srgbClr val="2A2E3A"/>
              </a:solidFill>
              <a:latin typeface="Helio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277027" y="6293465"/>
            <a:ext cx="3295436" cy="126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none" dirty="0" smtClean="0">
                <a:solidFill>
                  <a:srgbClr val="2A2E3A"/>
                </a:solidFill>
                <a:latin typeface="Helios"/>
              </a:rPr>
              <a:t>Corporate Centro may require Attendance sheet </a:t>
            </a:r>
            <a:endParaRPr lang="en-US" sz="2400" u="none" dirty="0">
              <a:solidFill>
                <a:srgbClr val="2A2E3A"/>
              </a:solidFill>
              <a:latin typeface="Helio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08306" y="6291243"/>
            <a:ext cx="3295436" cy="830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none" dirty="0" smtClean="0">
                <a:solidFill>
                  <a:srgbClr val="2A2E3A"/>
                </a:solidFill>
                <a:latin typeface="Helios"/>
              </a:rPr>
              <a:t>Corporate Centro shall generate Payroll</a:t>
            </a:r>
            <a:endParaRPr lang="en-US" sz="2400" u="none" dirty="0">
              <a:solidFill>
                <a:srgbClr val="2A2E3A"/>
              </a:solidFill>
              <a:latin typeface="Helio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963021" y="6217452"/>
            <a:ext cx="32954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none" dirty="0" smtClean="0">
                <a:solidFill>
                  <a:srgbClr val="2A2E3A"/>
                </a:solidFill>
                <a:latin typeface="Helios"/>
              </a:rPr>
              <a:t>Financial impact in </a:t>
            </a:r>
            <a:r>
              <a:rPr lang="en-US" sz="2400" dirty="0" smtClean="0">
                <a:solidFill>
                  <a:srgbClr val="2A2E3A"/>
                </a:solidFill>
                <a:latin typeface="Helios"/>
              </a:rPr>
              <a:t>software</a:t>
            </a:r>
            <a:r>
              <a:rPr lang="en-US" sz="2400" u="none" dirty="0" smtClean="0">
                <a:solidFill>
                  <a:srgbClr val="2A2E3A"/>
                </a:solidFill>
                <a:latin typeface="Helios"/>
              </a:rPr>
              <a:t> shall be book by corporate </a:t>
            </a:r>
            <a:r>
              <a:rPr lang="en-US" sz="2400" u="none" dirty="0" err="1" smtClean="0">
                <a:solidFill>
                  <a:srgbClr val="2A2E3A"/>
                </a:solidFill>
                <a:latin typeface="Helios"/>
              </a:rPr>
              <a:t>centro</a:t>
            </a:r>
            <a:r>
              <a:rPr lang="en-US" sz="2400" u="none" dirty="0" smtClean="0">
                <a:solidFill>
                  <a:srgbClr val="2A2E3A"/>
                </a:solidFill>
                <a:latin typeface="Helios"/>
              </a:rPr>
              <a:t> after payroll Generation</a:t>
            </a:r>
            <a:endParaRPr lang="en-US" sz="2400" u="none" dirty="0">
              <a:solidFill>
                <a:srgbClr val="2A2E3A"/>
              </a:solidFill>
              <a:latin typeface="Helios"/>
            </a:endParaRPr>
          </a:p>
        </p:txBody>
      </p:sp>
      <p:grpSp>
        <p:nvGrpSpPr>
          <p:cNvPr id="33" name="Group 8"/>
          <p:cNvGrpSpPr/>
          <p:nvPr/>
        </p:nvGrpSpPr>
        <p:grpSpPr>
          <a:xfrm>
            <a:off x="5310295" y="4661385"/>
            <a:ext cx="3295436" cy="1073376"/>
            <a:chOff x="0" y="0"/>
            <a:chExt cx="867934" cy="282700"/>
          </a:xfrm>
        </p:grpSpPr>
        <p:sp>
          <p:nvSpPr>
            <p:cNvPr id="34" name="Freeform 9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</p:sp>
        <p:sp>
          <p:nvSpPr>
            <p:cNvPr id="35" name="TextBox 10"/>
            <p:cNvSpPr txBox="1"/>
            <p:nvPr/>
          </p:nvSpPr>
          <p:spPr>
            <a:xfrm>
              <a:off x="0" y="-66675"/>
              <a:ext cx="867934" cy="34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endParaRPr lang="en-US" sz="2999" dirty="0">
                <a:solidFill>
                  <a:srgbClr val="A20E20"/>
                </a:solidFill>
                <a:latin typeface="Helios Bold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405386" y="4570968"/>
            <a:ext cx="3053495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200" dirty="0" smtClean="0">
                <a:solidFill>
                  <a:srgbClr val="A20E20"/>
                </a:solidFill>
                <a:latin typeface="Helios Bold"/>
              </a:rPr>
              <a:t>Attendance Sheet</a:t>
            </a:r>
            <a:endParaRPr lang="en-US" sz="3200" dirty="0">
              <a:solidFill>
                <a:srgbClr val="A20E20"/>
              </a:solidFill>
              <a:latin typeface="Helio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86400" y="227020"/>
            <a:ext cx="18054087" cy="10088970"/>
            <a:chOff x="0" y="0"/>
            <a:chExt cx="452149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149" cy="252670"/>
            </a:xfrm>
            <a:custGeom>
              <a:avLst/>
              <a:gdLst/>
              <a:ahLst/>
              <a:cxnLst/>
              <a:rect l="l" t="t" r="r" b="b"/>
              <a:pathLst>
                <a:path w="452149" h="252670">
                  <a:moveTo>
                    <a:pt x="203200" y="0"/>
                  </a:moveTo>
                  <a:lnTo>
                    <a:pt x="248949" y="0"/>
                  </a:lnTo>
                  <a:lnTo>
                    <a:pt x="452149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98149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181567" y="0"/>
            <a:ext cx="14753038" cy="3370693"/>
            <a:chOff x="0" y="0"/>
            <a:chExt cx="819809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65809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1386" y="392266"/>
            <a:ext cx="8154714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US" sz="8499" dirty="0" smtClean="0">
                <a:solidFill>
                  <a:srgbClr val="FFFFFF"/>
                </a:solidFill>
                <a:latin typeface="TT Hoves Bold"/>
              </a:rPr>
              <a:t>Numerous Report</a:t>
            </a:r>
            <a:endParaRPr lang="en-US" sz="8499" dirty="0">
              <a:solidFill>
                <a:srgbClr val="FFFFFF"/>
              </a:solidFill>
              <a:latin typeface="TT Hoves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0006" y="4221578"/>
            <a:ext cx="6681008" cy="830612"/>
            <a:chOff x="0" y="-47625"/>
            <a:chExt cx="8908010" cy="172410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766159"/>
              <a:ext cx="8908010" cy="662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79"/>
                </a:lnSpc>
                <a:spcBef>
                  <a:spcPct val="0"/>
                </a:spcBef>
              </a:pPr>
              <a:endParaRPr lang="en-US" sz="3399" u="none" dirty="0">
                <a:solidFill>
                  <a:srgbClr val="2A2E3A"/>
                </a:solidFill>
                <a:latin typeface="Helios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908010" cy="172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u="none" dirty="0" smtClean="0">
                  <a:solidFill>
                    <a:srgbClr val="2A2E3A"/>
                  </a:solidFill>
                  <a:latin typeface="Helios"/>
                </a:rPr>
                <a:t>Corporate Centro Provides Numerous Reports Like  </a:t>
              </a:r>
              <a:endParaRPr lang="en-US" sz="2400" u="none" dirty="0">
                <a:solidFill>
                  <a:srgbClr val="2A2E3A"/>
                </a:solidFill>
                <a:latin typeface="Helio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699" y="5271505"/>
            <a:ext cx="89209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Financial:-</a:t>
            </a:r>
          </a:p>
          <a:p>
            <a:r>
              <a:rPr lang="en-US" dirty="0" smtClean="0"/>
              <a:t>Job Wise Income Expense:- </a:t>
            </a:r>
            <a:r>
              <a:rPr lang="en-US" dirty="0"/>
              <a:t>Lists all transactions assigned to the specified jobs during the specified period.</a:t>
            </a:r>
            <a:endParaRPr lang="en-US" dirty="0" smtClean="0"/>
          </a:p>
          <a:p>
            <a:r>
              <a:rPr lang="en-US" dirty="0" smtClean="0"/>
              <a:t>Job wise Balance Sheet</a:t>
            </a:r>
          </a:p>
          <a:p>
            <a:r>
              <a:rPr lang="en-US" dirty="0" smtClean="0"/>
              <a:t>Expense Summary Report :- </a:t>
            </a:r>
            <a:r>
              <a:rPr lang="en-US" dirty="0"/>
              <a:t>Lists expense summary as per selected date </a:t>
            </a:r>
            <a:r>
              <a:rPr lang="en-US" dirty="0" smtClean="0"/>
              <a:t>range</a:t>
            </a:r>
          </a:p>
          <a:p>
            <a:endParaRPr lang="en-US" dirty="0"/>
          </a:p>
          <a:p>
            <a:r>
              <a:rPr lang="en-US" b="1" dirty="0" smtClean="0"/>
              <a:t>Payroll:-</a:t>
            </a:r>
          </a:p>
          <a:p>
            <a:r>
              <a:rPr lang="en-US" dirty="0" smtClean="0"/>
              <a:t>Employees List :- </a:t>
            </a:r>
            <a:r>
              <a:rPr lang="en-US" dirty="0"/>
              <a:t>Shows list of </a:t>
            </a:r>
            <a:r>
              <a:rPr lang="en-US" dirty="0" smtClean="0"/>
              <a:t>employees</a:t>
            </a:r>
          </a:p>
          <a:p>
            <a:r>
              <a:rPr lang="en-US" dirty="0" smtClean="0"/>
              <a:t>Attendance Report:- </a:t>
            </a:r>
            <a:r>
              <a:rPr lang="en-US" dirty="0"/>
              <a:t>Shows attendance details of each employee during a selected time </a:t>
            </a:r>
            <a:r>
              <a:rPr lang="en-US" dirty="0" smtClean="0"/>
              <a:t>period</a:t>
            </a:r>
          </a:p>
          <a:p>
            <a:r>
              <a:rPr lang="en-US" dirty="0" smtClean="0"/>
              <a:t>Salary Generation Detail:- </a:t>
            </a:r>
            <a:r>
              <a:rPr lang="en-US" dirty="0"/>
              <a:t>Shows period-wise Salary Generation Details for each </a:t>
            </a:r>
            <a:r>
              <a:rPr lang="en-US" dirty="0" smtClean="0"/>
              <a:t>employee.</a:t>
            </a:r>
          </a:p>
          <a:p>
            <a:endParaRPr lang="en-US" dirty="0"/>
          </a:p>
          <a:p>
            <a:r>
              <a:rPr lang="en-US" b="1" dirty="0" smtClean="0"/>
              <a:t>Fixed Assets:-</a:t>
            </a:r>
          </a:p>
          <a:p>
            <a:r>
              <a:rPr lang="en-US" dirty="0" smtClean="0"/>
              <a:t>Fixed Assets:- For </a:t>
            </a:r>
            <a:r>
              <a:rPr lang="en-US" dirty="0"/>
              <a:t>my </a:t>
            </a:r>
            <a:r>
              <a:rPr lang="en-US" dirty="0" smtClean="0"/>
              <a:t>companies' </a:t>
            </a:r>
            <a:r>
              <a:rPr lang="en-US" dirty="0"/>
              <a:t>fixed assets, what are the purchase date, description, and original cost of each </a:t>
            </a:r>
            <a:r>
              <a:rPr lang="en-US" dirty="0" smtClean="0"/>
              <a:t> asset.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8" name="Group 23"/>
          <p:cNvGrpSpPr/>
          <p:nvPr/>
        </p:nvGrpSpPr>
        <p:grpSpPr>
          <a:xfrm rot="-10800000">
            <a:off x="10477360" y="-3870977"/>
            <a:ext cx="10249039" cy="15285637"/>
            <a:chOff x="-88166" y="-38100"/>
            <a:chExt cx="501384" cy="302103"/>
          </a:xfrm>
        </p:grpSpPr>
        <p:sp>
          <p:nvSpPr>
            <p:cNvPr id="39" name="Freeform 24"/>
            <p:cNvSpPr/>
            <p:nvPr/>
          </p:nvSpPr>
          <p:spPr>
            <a:xfrm rot="7105968">
              <a:off x="86615" y="-62599"/>
              <a:ext cx="151821" cy="501384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8223B"/>
            </a:solidFill>
          </p:spPr>
        </p:sp>
        <p:sp>
          <p:nvSpPr>
            <p:cNvPr id="40" name="TextBox 25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210800" y="594552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Ledger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266761" y="5787376"/>
            <a:ext cx="944039" cy="8801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✔</a:t>
            </a:r>
            <a:r>
              <a:rPr lang="en-US" dirty="0"/>
              <a:t>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9535" y="429960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195496" y="4141453"/>
            <a:ext cx="944039" cy="8801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✔</a:t>
            </a:r>
            <a:r>
              <a:rPr lang="en-US" dirty="0"/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8158" y="271671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Stock Position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94119" y="2558561"/>
            <a:ext cx="944039" cy="8801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✔</a:t>
            </a:r>
            <a:r>
              <a:rPr lang="en-US" dirty="0"/>
              <a:t>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73430" y="743329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Balance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9329391" y="7275146"/>
            <a:ext cx="944039" cy="8801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✔</a:t>
            </a:r>
            <a:r>
              <a:rPr lang="en-US" dirty="0"/>
              <a:t>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26763" y="1440085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Chart of Accounts shall be updated by us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9282724" y="1281932"/>
            <a:ext cx="944039" cy="8801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✔</a:t>
            </a:r>
            <a:r>
              <a:rPr lang="en-U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  <p:sndAc>
          <p:stSnd>
            <p:snd r:embed="rId2" name="click.wav"/>
          </p:stSnd>
        </p:sndAc>
      </p:transition>
    </mc:Choice>
    <mc:Fallback xmlns="">
      <p:transition>
        <p:wip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0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985</Words>
  <Application>Microsoft Office PowerPoint</Application>
  <PresentationFormat>Custom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TT Hoves Bold</vt:lpstr>
      <vt:lpstr>Baskerville Old Face</vt:lpstr>
      <vt:lpstr>Bahnschrift SemiBold Condensed</vt:lpstr>
      <vt:lpstr>Arial</vt:lpstr>
      <vt:lpstr>Helios Bold</vt:lpstr>
      <vt:lpstr>Helios</vt:lpstr>
      <vt:lpstr>Snap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Company Profile Business Presentation in Red Maroon White Geometric Style</dc:title>
  <dc:creator>HP</dc:creator>
  <cp:lastModifiedBy>Arslan</cp:lastModifiedBy>
  <cp:revision>66</cp:revision>
  <dcterms:created xsi:type="dcterms:W3CDTF">2006-08-16T00:00:00Z</dcterms:created>
  <dcterms:modified xsi:type="dcterms:W3CDTF">2025-01-26T15:56:14Z</dcterms:modified>
  <dc:identifier>DAF4EpBSH4Y</dc:identifier>
</cp:coreProperties>
</file>